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2" r:id="rId4"/>
    <p:sldId id="258" r:id="rId5"/>
    <p:sldId id="271" r:id="rId6"/>
    <p:sldId id="259" r:id="rId7"/>
    <p:sldId id="260" r:id="rId8"/>
    <p:sldId id="261" r:id="rId9"/>
    <p:sldId id="267" r:id="rId10"/>
    <p:sldId id="266" r:id="rId11"/>
    <p:sldId id="262" r:id="rId12"/>
    <p:sldId id="269" r:id="rId13"/>
    <p:sldId id="264" r:id="rId14"/>
    <p:sldId id="265" r:id="rId15"/>
  </p:sldIdLst>
  <p:sldSz cx="18288000" cy="10287000"/>
  <p:notesSz cx="6858000" cy="9144000"/>
  <p:embeddedFontLs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Open Sans Extra Bold" charset="0"/>
      <p:regular r:id="rId20"/>
    </p:embeddedFont>
    <p:embeddedFont>
      <p:font typeface="Montserrat Light" charset="0"/>
      <p:regular r:id="rId21"/>
    </p:embeddedFont>
    <p:embeddedFont>
      <p:font typeface="Montserrat Classic Bold" charset="0"/>
      <p:regular r:id="rId22"/>
    </p:embeddedFont>
    <p:embeddedFont>
      <p:font typeface="Montserrat Classic" charset="0"/>
      <p:regular r:id="rId23"/>
    </p:embeddedFont>
    <p:embeddedFont>
      <p:font typeface="Architects Daughter" charset="0"/>
      <p:regular r:id="rId24"/>
    </p:embeddedFont>
    <p:embeddedFont>
      <p:font typeface="Lato" pitchFamily="34" charset="0"/>
      <p:regular r:id="rId25"/>
    </p:embeddedFont>
    <p:embeddedFont>
      <p:font typeface="League Spartan" charset="0"/>
      <p:regular r:id="rId26"/>
    </p:embeddedFont>
    <p:embeddedFont>
      <p:font typeface="Rage Italic" pitchFamily="66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-121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3820546"/>
            <a:ext cx="18288000" cy="2675050"/>
          </a:xfrm>
          <a:prstGeom prst="rect">
            <a:avLst/>
          </a:prstGeom>
          <a:solidFill>
            <a:srgbClr val="000000">
              <a:alpha val="57647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566828" y="3319324"/>
            <a:ext cx="13911172" cy="2752659"/>
            <a:chOff x="0" y="-28575"/>
            <a:chExt cx="11832242" cy="367021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1287826"/>
              <a:ext cx="11832242" cy="2353811"/>
              <a:chOff x="0" y="0"/>
              <a:chExt cx="9280221" cy="18461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280221" cy="1846132"/>
              </a:xfrm>
              <a:custGeom>
                <a:avLst/>
                <a:gdLst/>
                <a:ahLst/>
                <a:cxnLst/>
                <a:rect l="l" t="t" r="r" b="b"/>
                <a:pathLst>
                  <a:path w="9280221" h="1846132">
                    <a:moveTo>
                      <a:pt x="0" y="0"/>
                    </a:moveTo>
                    <a:lnTo>
                      <a:pt x="0" y="1846132"/>
                    </a:lnTo>
                    <a:lnTo>
                      <a:pt x="9280221" y="1846132"/>
                    </a:lnTo>
                    <a:lnTo>
                      <a:pt x="9280221" y="0"/>
                    </a:lnTo>
                    <a:lnTo>
                      <a:pt x="0" y="0"/>
                    </a:lnTo>
                    <a:close/>
                    <a:moveTo>
                      <a:pt x="9219261" y="1785172"/>
                    </a:moveTo>
                    <a:lnTo>
                      <a:pt x="59690" y="1785172"/>
                    </a:lnTo>
                    <a:lnTo>
                      <a:pt x="59690" y="59690"/>
                    </a:lnTo>
                    <a:lnTo>
                      <a:pt x="9219261" y="59690"/>
                    </a:lnTo>
                    <a:lnTo>
                      <a:pt x="9219261" y="17851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0" y="-28575"/>
              <a:ext cx="9035191" cy="583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81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99567" y="1539697"/>
              <a:ext cx="11233110" cy="1761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331"/>
                </a:lnSpc>
              </a:pPr>
              <a:r>
                <a:rPr lang="en-US" sz="8609" spc="-86" dirty="0">
                  <a:solidFill>
                    <a:srgbClr val="FFFFFF"/>
                  </a:solidFill>
                  <a:latin typeface="Montserrat Classic Bold"/>
                </a:rPr>
                <a:t>PYTHON </a:t>
              </a:r>
              <a:r>
                <a:rPr lang="en-US" sz="8609" spc="-86" dirty="0" smtClean="0">
                  <a:solidFill>
                    <a:srgbClr val="FFFFFF"/>
                  </a:solidFill>
                  <a:latin typeface="Montserrat Classic Bold"/>
                </a:rPr>
                <a:t>101 – </a:t>
              </a:r>
              <a:r>
                <a:rPr lang="en-US" sz="6600" spc="-86" dirty="0" smtClean="0">
                  <a:solidFill>
                    <a:srgbClr val="FFFFFF"/>
                  </a:solidFill>
                  <a:latin typeface="Montserrat Classic Bold"/>
                </a:rPr>
                <a:t>Basics to ML</a:t>
              </a:r>
              <a:endParaRPr lang="en-US" sz="6600" spc="-86" dirty="0">
                <a:solidFill>
                  <a:srgbClr val="FFFFFF"/>
                </a:solidFill>
                <a:latin typeface="Montserrat Classic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qph.fs.quoracdn.net/main-qimg-0613adfdf47a4691e947539c31be02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81100"/>
            <a:ext cx="16548820" cy="769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76233" y="8646317"/>
            <a:ext cx="2211767" cy="22117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2" y="0"/>
            <a:ext cx="2626477" cy="910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88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2359848" y="780104"/>
            <a:ext cx="5486401" cy="7202789"/>
            <a:chOff x="0" y="0"/>
            <a:chExt cx="7409317" cy="64848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09317" cy="6484853"/>
            </a:xfrm>
            <a:custGeom>
              <a:avLst/>
              <a:gdLst/>
              <a:ahLst/>
              <a:cxnLst/>
              <a:rect l="l" t="t" r="r" b="b"/>
              <a:pathLst>
                <a:path w="7409317" h="6484853">
                  <a:moveTo>
                    <a:pt x="0" y="0"/>
                  </a:moveTo>
                  <a:lnTo>
                    <a:pt x="0" y="6484853"/>
                  </a:lnTo>
                  <a:lnTo>
                    <a:pt x="7409317" y="6484853"/>
                  </a:lnTo>
                  <a:lnTo>
                    <a:pt x="7409317" y="0"/>
                  </a:lnTo>
                  <a:lnTo>
                    <a:pt x="0" y="0"/>
                  </a:lnTo>
                  <a:close/>
                  <a:moveTo>
                    <a:pt x="7348357" y="6423893"/>
                  </a:moveTo>
                  <a:lnTo>
                    <a:pt x="59690" y="6423893"/>
                  </a:lnTo>
                  <a:lnTo>
                    <a:pt x="59690" y="59690"/>
                  </a:lnTo>
                  <a:lnTo>
                    <a:pt x="7348357" y="59690"/>
                  </a:lnTo>
                  <a:lnTo>
                    <a:pt x="7348357" y="6423893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028700" y="7937"/>
            <a:ext cx="9480265" cy="10279063"/>
          </a:xfrm>
          <a:prstGeom prst="rect">
            <a:avLst/>
          </a:prstGeom>
          <a:solidFill>
            <a:srgbClr val="1F1F12">
              <a:alpha val="62745"/>
            </a:srgbClr>
          </a:solidFill>
        </p:spPr>
      </p:sp>
      <p:grpSp>
        <p:nvGrpSpPr>
          <p:cNvPr id="5" name="Group 5"/>
          <p:cNvGrpSpPr/>
          <p:nvPr/>
        </p:nvGrpSpPr>
        <p:grpSpPr>
          <a:xfrm>
            <a:off x="-807249" y="7758925"/>
            <a:ext cx="11316214" cy="1562695"/>
            <a:chOff x="0" y="0"/>
            <a:chExt cx="15088285" cy="2083593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5088285" cy="2083593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50470" y="462677"/>
              <a:ext cx="12921857" cy="10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1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77000" y="629685"/>
            <a:ext cx="1376650" cy="137665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658600" y="2255332"/>
            <a:ext cx="6146491" cy="436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50"/>
              </a:lnSpc>
            </a:pPr>
            <a:r>
              <a:rPr lang="en-US" sz="6500" b="1" spc="-65" dirty="0">
                <a:solidFill>
                  <a:srgbClr val="FFFFFF"/>
                </a:solidFill>
                <a:latin typeface="League Spartan Bold"/>
              </a:rPr>
              <a:t>IDE – Integrated Development Environment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1511" y="2255332"/>
            <a:ext cx="9237454" cy="502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1534" lvl="1" indent="-470767">
              <a:lnSpc>
                <a:spcPts val="7983"/>
              </a:lnSpc>
              <a:buFont typeface="Arial"/>
              <a:buChar char="•"/>
            </a:pPr>
            <a:r>
              <a:rPr lang="en-US" sz="5702" dirty="0">
                <a:solidFill>
                  <a:srgbClr val="FFFFFF"/>
                </a:solidFill>
                <a:latin typeface="Architects Daughter"/>
              </a:rPr>
              <a:t>Python IDLE ( Learning) </a:t>
            </a:r>
          </a:p>
          <a:p>
            <a:pPr marL="941534" lvl="1" indent="-470767">
              <a:lnSpc>
                <a:spcPts val="7983"/>
              </a:lnSpc>
              <a:buFont typeface="Arial"/>
              <a:buChar char="•"/>
            </a:pPr>
            <a:r>
              <a:rPr lang="en-US" sz="5702" dirty="0" err="1">
                <a:solidFill>
                  <a:srgbClr val="FFFFFF"/>
                </a:solidFill>
                <a:latin typeface="Architects Daughter"/>
              </a:rPr>
              <a:t>PyCharm</a:t>
            </a:r>
            <a:endParaRPr lang="en-US" sz="5702" dirty="0">
              <a:solidFill>
                <a:srgbClr val="FFFFFF"/>
              </a:solidFill>
              <a:latin typeface="Architects Daughter"/>
            </a:endParaRPr>
          </a:p>
          <a:p>
            <a:pPr marL="941534" lvl="1" indent="-470767">
              <a:lnSpc>
                <a:spcPts val="7983"/>
              </a:lnSpc>
              <a:buFont typeface="Arial"/>
              <a:buChar char="•"/>
            </a:pPr>
            <a:r>
              <a:rPr lang="en-US" sz="5702" dirty="0" err="1">
                <a:solidFill>
                  <a:srgbClr val="FFFFFF"/>
                </a:solidFill>
                <a:latin typeface="Architects Daughter"/>
              </a:rPr>
              <a:t>Jupyter</a:t>
            </a:r>
            <a:endParaRPr lang="en-US" sz="5702" dirty="0">
              <a:solidFill>
                <a:srgbClr val="FFFFFF"/>
              </a:solidFill>
              <a:latin typeface="Architects Daughter"/>
            </a:endParaRPr>
          </a:p>
          <a:p>
            <a:pPr marL="941534" lvl="1" indent="-470767">
              <a:lnSpc>
                <a:spcPts val="7983"/>
              </a:lnSpc>
              <a:buFont typeface="Arial"/>
              <a:buChar char="•"/>
            </a:pPr>
            <a:r>
              <a:rPr lang="en-US" sz="5702" dirty="0" err="1">
                <a:solidFill>
                  <a:srgbClr val="FFFFFF"/>
                </a:solidFill>
                <a:latin typeface="Architects Daughter"/>
              </a:rPr>
              <a:t>Spyder</a:t>
            </a:r>
            <a:endParaRPr lang="en-US" sz="5702" dirty="0">
              <a:solidFill>
                <a:srgbClr val="FFFFFF"/>
              </a:solidFill>
              <a:latin typeface="Architects Daughter"/>
            </a:endParaRPr>
          </a:p>
          <a:p>
            <a:pPr marL="941534" lvl="1" indent="-470767">
              <a:lnSpc>
                <a:spcPts val="7983"/>
              </a:lnSpc>
              <a:buFont typeface="Arial"/>
              <a:buChar char="•"/>
            </a:pPr>
            <a:r>
              <a:rPr lang="en-US" sz="5702" dirty="0">
                <a:solidFill>
                  <a:srgbClr val="FFFFFF"/>
                </a:solidFill>
                <a:latin typeface="Architects Daughter"/>
              </a:rPr>
              <a:t>Visual Studio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4800" y="7883434"/>
            <a:ext cx="9950625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54"/>
              </a:lnSpc>
              <a:spcBef>
                <a:spcPct val="0"/>
              </a:spcBef>
            </a:pPr>
            <a:r>
              <a:rPr lang="en-US" sz="6967" dirty="0">
                <a:solidFill>
                  <a:srgbClr val="000000"/>
                </a:solidFill>
                <a:latin typeface="League Spartan"/>
              </a:rPr>
              <a:t>Google </a:t>
            </a:r>
            <a:r>
              <a:rPr lang="en-US" sz="6967" dirty="0" err="1" smtClean="0">
                <a:solidFill>
                  <a:srgbClr val="000000"/>
                </a:solidFill>
                <a:latin typeface="League Spartan"/>
              </a:rPr>
              <a:t>Colaboratory</a:t>
            </a:r>
            <a:endParaRPr lang="en-US" sz="6967" dirty="0">
              <a:solidFill>
                <a:srgbClr val="000000"/>
              </a:solidFill>
              <a:latin typeface="League Spartan"/>
            </a:endParaRPr>
          </a:p>
        </p:txBody>
      </p:sp>
      <p:pic>
        <p:nvPicPr>
          <p:cNvPr id="12" name="Picture 2" descr="Show notebooks in Dr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7283362"/>
            <a:ext cx="2793053" cy="279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2" descr="Microsoft Visual Studio transparent background PNG cliparts free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4" descr="Microsoft Visual Studio transparent background PNG cliparts free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6" descr="Microsoft Visual Studio transparent background PNG cliparts free ..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3" name="Picture 11" descr="Visual Studio Logo transparent PNG - Stick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546711"/>
            <a:ext cx="1414010" cy="145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076233" y="8646317"/>
            <a:ext cx="2211767" cy="2211767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2" y="0"/>
            <a:ext cx="2626477" cy="910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823643" y="2476500"/>
            <a:ext cx="4289957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</a:t>
            </a:r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rint function</a:t>
            </a:r>
          </a:p>
          <a:p>
            <a:pPr algn="ctr"/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</a:t>
            </a:r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nput function</a:t>
            </a:r>
          </a:p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Variables</a:t>
            </a:r>
          </a:p>
          <a:p>
            <a:pPr algn="ctr"/>
            <a:r>
              <a:rPr lang="en-US" sz="5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Datatypes</a:t>
            </a:r>
            <a:endParaRPr lang="en-US" sz="5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Conditions</a:t>
            </a:r>
          </a:p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Functions</a:t>
            </a:r>
            <a:endParaRPr 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3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76233" y="8646317"/>
            <a:ext cx="2211767" cy="2211767"/>
          </a:xfrm>
          <a:prstGeom prst="rect">
            <a:avLst/>
          </a:prstGeom>
        </p:spPr>
      </p:pic>
      <p:pic>
        <p:nvPicPr>
          <p:cNvPr id="4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2000" y="2933700"/>
            <a:ext cx="10890672" cy="3158295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2" y="0"/>
            <a:ext cx="2626477" cy="910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419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6876" t="14808" r="6876" b="226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08112" y="190500"/>
            <a:ext cx="2891346" cy="287557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89370" y="1477905"/>
            <a:ext cx="14091670" cy="5456275"/>
            <a:chOff x="0" y="-295275"/>
            <a:chExt cx="18788893" cy="7275033"/>
          </a:xfrm>
        </p:grpSpPr>
        <p:sp>
          <p:nvSpPr>
            <p:cNvPr id="4" name="TextBox 4"/>
            <p:cNvSpPr txBox="1"/>
            <p:nvPr/>
          </p:nvSpPr>
          <p:spPr>
            <a:xfrm>
              <a:off x="0" y="-295275"/>
              <a:ext cx="18788893" cy="5908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sz="14399" dirty="0">
                  <a:solidFill>
                    <a:srgbClr val="FFFFFF"/>
                  </a:solidFill>
                  <a:latin typeface="Rage Italic" pitchFamily="66" charset="0"/>
                </a:rPr>
                <a:t>Simple Calculator </a:t>
              </a:r>
              <a:endParaRPr lang="en-US" sz="14399" dirty="0" smtClean="0">
                <a:solidFill>
                  <a:srgbClr val="FFFFFF"/>
                </a:solidFill>
                <a:latin typeface="Rage Italic" pitchFamily="66" charset="0"/>
              </a:endParaRPr>
            </a:p>
            <a:p>
              <a:pPr algn="ctr"/>
              <a:r>
                <a:rPr lang="en-US" sz="14399" dirty="0" smtClean="0">
                  <a:solidFill>
                    <a:srgbClr val="FFFFFF"/>
                  </a:solidFill>
                  <a:latin typeface="Rage Italic" pitchFamily="66" charset="0"/>
                </a:rPr>
                <a:t>in </a:t>
              </a:r>
              <a:r>
                <a:rPr lang="en-US" sz="14399" dirty="0">
                  <a:solidFill>
                    <a:srgbClr val="FFFFFF"/>
                  </a:solidFill>
                  <a:latin typeface="Rage Italic" pitchFamily="66" charset="0"/>
                </a:rPr>
                <a:t>Python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83927" y="6002615"/>
              <a:ext cx="17021039" cy="977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327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84563" y="6531272"/>
            <a:ext cx="14091670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 dirty="0">
                <a:solidFill>
                  <a:srgbClr val="FFFFFF"/>
                </a:solidFill>
                <a:latin typeface="Open Sans Extra Bold"/>
              </a:rPr>
              <a:t>using Google </a:t>
            </a:r>
            <a:r>
              <a:rPr lang="en-US" sz="6400" dirty="0" err="1">
                <a:solidFill>
                  <a:srgbClr val="FFFFFF"/>
                </a:solidFill>
                <a:latin typeface="Open Sans Extra Bold"/>
              </a:rPr>
              <a:t>Colab</a:t>
            </a:r>
            <a:endParaRPr lang="en-US" sz="64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1026" name="Picture 2" descr="Show notebooks in Dr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678" y="7493947"/>
            <a:ext cx="2793053" cy="279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076233" y="8646317"/>
            <a:ext cx="2211767" cy="2211767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23" y="117765"/>
            <a:ext cx="2626477" cy="910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95300"/>
            <a:ext cx="9810960" cy="2154305"/>
            <a:chOff x="0" y="0"/>
            <a:chExt cx="13966129" cy="2872407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3966129" cy="2872407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92849" y="422739"/>
              <a:ext cx="11988798" cy="18124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4800" b="1" spc="190" dirty="0">
                  <a:solidFill>
                    <a:srgbClr val="10609D"/>
                  </a:solidFill>
                  <a:latin typeface="Lato" pitchFamily="34" charset="0"/>
                </a:rPr>
                <a:t>The journey from Basics to Machine Learning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 rot="5400000">
            <a:off x="330488" y="6216098"/>
            <a:ext cx="6825523" cy="13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80"/>
              </a:lnSpc>
            </a:pPr>
            <a:endParaRPr/>
          </a:p>
        </p:txBody>
      </p:sp>
      <p:sp>
        <p:nvSpPr>
          <p:cNvPr id="6" name="AutoShape 6"/>
          <p:cNvSpPr/>
          <p:nvPr/>
        </p:nvSpPr>
        <p:spPr>
          <a:xfrm>
            <a:off x="0" y="3568418"/>
            <a:ext cx="18288000" cy="6754943"/>
          </a:xfrm>
          <a:prstGeom prst="rect">
            <a:avLst/>
          </a:prstGeom>
          <a:solidFill>
            <a:srgbClr val="1F1F12">
              <a:alpha val="64705"/>
            </a:srgbClr>
          </a:solidFill>
        </p:spPr>
      </p:sp>
      <p:grpSp>
        <p:nvGrpSpPr>
          <p:cNvPr id="7" name="Group 7"/>
          <p:cNvGrpSpPr/>
          <p:nvPr/>
        </p:nvGrpSpPr>
        <p:grpSpPr>
          <a:xfrm>
            <a:off x="433195" y="3076021"/>
            <a:ext cx="14121005" cy="5336687"/>
            <a:chOff x="0" y="-76200"/>
            <a:chExt cx="13674602" cy="7115582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13158065" cy="902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82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16537" y="1054839"/>
              <a:ext cx="13158065" cy="5984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88"/>
                </a:lnSpc>
              </a:pPr>
              <a:r>
                <a:rPr lang="en-US" sz="3260" spc="123" dirty="0">
                  <a:solidFill>
                    <a:srgbClr val="FFFFFF"/>
                  </a:solidFill>
                  <a:latin typeface="League Spartan"/>
                </a:rPr>
                <a:t>Day 1 - Getting Started with </a:t>
              </a:r>
              <a:r>
                <a:rPr lang="en-US" sz="3260" spc="123" dirty="0" smtClean="0">
                  <a:solidFill>
                    <a:srgbClr val="FFFFFF"/>
                  </a:solidFill>
                  <a:latin typeface="League Spartan"/>
                </a:rPr>
                <a:t>Python 101</a:t>
              </a:r>
              <a:endParaRPr lang="en-US" sz="3260" spc="123" dirty="0">
                <a:solidFill>
                  <a:srgbClr val="FFFFFF"/>
                </a:solidFill>
                <a:latin typeface="League Spartan"/>
              </a:endParaRPr>
            </a:p>
            <a:p>
              <a:pPr>
                <a:lnSpc>
                  <a:spcPts val="4988"/>
                </a:lnSpc>
              </a:pPr>
              <a:r>
                <a:rPr lang="en-US" sz="3260" spc="123" dirty="0">
                  <a:solidFill>
                    <a:srgbClr val="FFFFFF"/>
                  </a:solidFill>
                  <a:latin typeface="League Spartan"/>
                </a:rPr>
                <a:t>Day 2 </a:t>
              </a:r>
              <a:r>
                <a:rPr lang="en-US" sz="3260" spc="123" dirty="0" smtClean="0">
                  <a:solidFill>
                    <a:srgbClr val="FFFFFF"/>
                  </a:solidFill>
                  <a:latin typeface="League Spartan"/>
                </a:rPr>
                <a:t>– Pre – ML ( </a:t>
              </a:r>
              <a:r>
                <a:rPr lang="en-US" sz="3260" spc="123" dirty="0" err="1">
                  <a:solidFill>
                    <a:srgbClr val="FFFFFF"/>
                  </a:solidFill>
                  <a:latin typeface="League Spartan"/>
                </a:rPr>
                <a:t>Numpy</a:t>
              </a:r>
              <a:r>
                <a:rPr lang="en-US" sz="3260" spc="123" dirty="0">
                  <a:solidFill>
                    <a:srgbClr val="FFFFFF"/>
                  </a:solidFill>
                  <a:latin typeface="League Spartan"/>
                </a:rPr>
                <a:t> , </a:t>
              </a:r>
              <a:r>
                <a:rPr lang="en-US" sz="3260" spc="123" dirty="0" err="1">
                  <a:solidFill>
                    <a:srgbClr val="FFFFFF"/>
                  </a:solidFill>
                  <a:latin typeface="League Spartan"/>
                </a:rPr>
                <a:t>Matplotlib</a:t>
              </a:r>
              <a:r>
                <a:rPr lang="en-US" sz="3260" spc="123" dirty="0">
                  <a:solidFill>
                    <a:srgbClr val="FFFFFF"/>
                  </a:solidFill>
                  <a:latin typeface="League Spartan"/>
                </a:rPr>
                <a:t> </a:t>
              </a:r>
              <a:r>
                <a:rPr lang="en-US" sz="3260" spc="123" dirty="0" smtClean="0">
                  <a:solidFill>
                    <a:srgbClr val="FFFFFF"/>
                  </a:solidFill>
                  <a:latin typeface="League Spartan"/>
                </a:rPr>
                <a:t>&amp; Pandas </a:t>
              </a:r>
              <a:r>
                <a:rPr lang="en-US" sz="3260" spc="123" dirty="0">
                  <a:solidFill>
                    <a:srgbClr val="FFFFFF"/>
                  </a:solidFill>
                  <a:latin typeface="League Spartan"/>
                </a:rPr>
                <a:t>Library)</a:t>
              </a:r>
            </a:p>
            <a:p>
              <a:pPr>
                <a:lnSpc>
                  <a:spcPts val="4988"/>
                </a:lnSpc>
              </a:pPr>
              <a:r>
                <a:rPr lang="en-US" sz="3260" spc="123" dirty="0">
                  <a:solidFill>
                    <a:srgbClr val="FFFFFF"/>
                  </a:solidFill>
                  <a:latin typeface="League Spartan"/>
                </a:rPr>
                <a:t>Day 3 </a:t>
              </a:r>
              <a:r>
                <a:rPr lang="en-US" sz="3260" spc="123" dirty="0" smtClean="0">
                  <a:solidFill>
                    <a:srgbClr val="FFFFFF"/>
                  </a:solidFill>
                  <a:latin typeface="League Spartan"/>
                </a:rPr>
                <a:t>– Algorithms in ML using </a:t>
              </a:r>
              <a:r>
                <a:rPr lang="en-US" sz="3260" spc="123" dirty="0" err="1" smtClean="0">
                  <a:solidFill>
                    <a:srgbClr val="FFFFFF"/>
                  </a:solidFill>
                  <a:latin typeface="League Spartan"/>
                </a:rPr>
                <a:t>Sklearn</a:t>
              </a:r>
              <a:r>
                <a:rPr lang="en-US" sz="3260" spc="123" dirty="0">
                  <a:solidFill>
                    <a:srgbClr val="FFFFFF"/>
                  </a:solidFill>
                  <a:latin typeface="League Spartan"/>
                </a:rPr>
                <a:t> </a:t>
              </a:r>
            </a:p>
            <a:p>
              <a:pPr>
                <a:lnSpc>
                  <a:spcPts val="4988"/>
                </a:lnSpc>
              </a:pPr>
              <a:r>
                <a:rPr lang="en-US" sz="3260" spc="123" dirty="0">
                  <a:solidFill>
                    <a:srgbClr val="FFFFFF"/>
                  </a:solidFill>
                  <a:latin typeface="League Spartan"/>
                </a:rPr>
                <a:t>Day 4 </a:t>
              </a:r>
              <a:r>
                <a:rPr lang="en-US" sz="3260" spc="123" dirty="0" smtClean="0">
                  <a:solidFill>
                    <a:srgbClr val="FFFFFF"/>
                  </a:solidFill>
                  <a:latin typeface="League Spartan"/>
                </a:rPr>
                <a:t>– Linear </a:t>
              </a:r>
              <a:r>
                <a:rPr lang="en-US" sz="3260" spc="123" dirty="0">
                  <a:solidFill>
                    <a:srgbClr val="FFFFFF"/>
                  </a:solidFill>
                  <a:latin typeface="League Spartan"/>
                </a:rPr>
                <a:t>Regression</a:t>
              </a:r>
            </a:p>
            <a:p>
              <a:pPr>
                <a:lnSpc>
                  <a:spcPts val="4988"/>
                </a:lnSpc>
              </a:pPr>
              <a:r>
                <a:rPr lang="en-US" sz="3260" spc="123" dirty="0">
                  <a:solidFill>
                    <a:srgbClr val="FFFFFF"/>
                  </a:solidFill>
                  <a:latin typeface="League Spartan"/>
                </a:rPr>
                <a:t>Day 5 - KNN </a:t>
              </a:r>
              <a:r>
                <a:rPr lang="en-US" sz="3260" spc="123" dirty="0" smtClean="0">
                  <a:solidFill>
                    <a:srgbClr val="FFFFFF"/>
                  </a:solidFill>
                  <a:latin typeface="League Spartan"/>
                </a:rPr>
                <a:t>Algorithm  [Classification]</a:t>
              </a:r>
              <a:endParaRPr lang="en-US" sz="3260" spc="123" dirty="0">
                <a:solidFill>
                  <a:srgbClr val="FFFFFF"/>
                </a:solidFill>
                <a:latin typeface="League Spartan"/>
              </a:endParaRPr>
            </a:p>
            <a:p>
              <a:pPr>
                <a:lnSpc>
                  <a:spcPts val="4988"/>
                </a:lnSpc>
              </a:pPr>
              <a:r>
                <a:rPr lang="en-US" sz="3260" spc="123" dirty="0">
                  <a:solidFill>
                    <a:srgbClr val="FFFFFF"/>
                  </a:solidFill>
                  <a:latin typeface="League Spartan"/>
                </a:rPr>
                <a:t>Day 6 - K-Means </a:t>
              </a:r>
              <a:r>
                <a:rPr lang="en-US" sz="3260" spc="123" dirty="0" smtClean="0">
                  <a:solidFill>
                    <a:srgbClr val="FFFFFF"/>
                  </a:solidFill>
                  <a:latin typeface="League Spartan"/>
                </a:rPr>
                <a:t>Algorithm [Clustering]</a:t>
              </a:r>
              <a:endParaRPr lang="en-US" sz="3260" spc="123" dirty="0">
                <a:solidFill>
                  <a:srgbClr val="FFFFFF"/>
                </a:solidFill>
                <a:latin typeface="League Spartan"/>
              </a:endParaRPr>
            </a:p>
            <a:p>
              <a:pPr>
                <a:lnSpc>
                  <a:spcPts val="4988"/>
                </a:lnSpc>
              </a:pPr>
              <a:r>
                <a:rPr lang="en-US" sz="3260" spc="123" dirty="0">
                  <a:solidFill>
                    <a:srgbClr val="FFFFFF"/>
                  </a:solidFill>
                  <a:latin typeface="League Spartan"/>
                </a:rPr>
                <a:t>Day 7 - Capstone </a:t>
              </a:r>
              <a:r>
                <a:rPr lang="en-US" sz="3260" spc="123" dirty="0" smtClean="0">
                  <a:solidFill>
                    <a:srgbClr val="FFFFFF"/>
                  </a:solidFill>
                  <a:latin typeface="League Spartan"/>
                </a:rPr>
                <a:t>Project ( including EDA)</a:t>
              </a:r>
              <a:endParaRPr lang="en-US" sz="3260" spc="123" dirty="0">
                <a:solidFill>
                  <a:srgbClr val="FFFFFF"/>
                </a:solidFill>
                <a:latin typeface="League Spartan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020800" y="4412960"/>
            <a:ext cx="2891346" cy="28755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496800" y="8082394"/>
            <a:ext cx="508895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One week </a:t>
            </a:r>
          </a:p>
          <a:p>
            <a:pPr algn="ctr"/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master course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2" y="9412426"/>
            <a:ext cx="2626477" cy="910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06" b="770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/>
          <p:cNvSpPr/>
          <p:nvPr/>
        </p:nvSpPr>
        <p:spPr>
          <a:xfrm>
            <a:off x="2057400" y="2781717"/>
            <a:ext cx="14020800" cy="3505200"/>
          </a:xfrm>
          <a:prstGeom prst="rect">
            <a:avLst/>
          </a:prstGeom>
          <a:solidFill>
            <a:srgbClr val="000000">
              <a:alpha val="47843"/>
            </a:srgbClr>
          </a:solidFill>
        </p:spPr>
      </p:sp>
      <p:grpSp>
        <p:nvGrpSpPr>
          <p:cNvPr id="2" name="Group 2"/>
          <p:cNvGrpSpPr/>
          <p:nvPr/>
        </p:nvGrpSpPr>
        <p:grpSpPr>
          <a:xfrm>
            <a:off x="1893883" y="2629316"/>
            <a:ext cx="14371454" cy="5829800"/>
            <a:chOff x="0" y="0"/>
            <a:chExt cx="19161939" cy="7773066"/>
          </a:xfrm>
        </p:grpSpPr>
        <p:sp>
          <p:nvSpPr>
            <p:cNvPr id="3" name="AutoShape 3"/>
            <p:cNvSpPr/>
            <p:nvPr/>
          </p:nvSpPr>
          <p:spPr>
            <a:xfrm>
              <a:off x="5769" y="5902126"/>
              <a:ext cx="19156170" cy="187094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947938" y="6428444"/>
              <a:ext cx="17094358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400" spc="340">
                  <a:solidFill>
                    <a:srgbClr val="10609D"/>
                  </a:solidFill>
                  <a:latin typeface="Montserrat Classic"/>
                </a:rPr>
                <a:t>SHARE YOUR THOUGHTS WITH THE CLASS.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 rot="-5400000">
              <a:off x="7060914" y="-7060914"/>
              <a:ext cx="5040111" cy="19161939"/>
              <a:chOff x="0" y="0"/>
              <a:chExt cx="3403305" cy="1293898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403305" cy="12938984"/>
              </a:xfrm>
              <a:custGeom>
                <a:avLst/>
                <a:gdLst/>
                <a:ahLst/>
                <a:cxnLst/>
                <a:rect l="l" t="t" r="r" b="b"/>
                <a:pathLst>
                  <a:path w="3403305" h="12938984">
                    <a:moveTo>
                      <a:pt x="0" y="0"/>
                    </a:moveTo>
                    <a:lnTo>
                      <a:pt x="0" y="12938984"/>
                    </a:lnTo>
                    <a:lnTo>
                      <a:pt x="3403305" y="12938984"/>
                    </a:lnTo>
                    <a:lnTo>
                      <a:pt x="3403305" y="0"/>
                    </a:lnTo>
                    <a:lnTo>
                      <a:pt x="0" y="0"/>
                    </a:lnTo>
                    <a:close/>
                    <a:moveTo>
                      <a:pt x="3342345" y="12878023"/>
                    </a:moveTo>
                    <a:lnTo>
                      <a:pt x="59690" y="12878023"/>
                    </a:lnTo>
                    <a:lnTo>
                      <a:pt x="59690" y="59690"/>
                    </a:lnTo>
                    <a:lnTo>
                      <a:pt x="3342345" y="59690"/>
                    </a:lnTo>
                    <a:lnTo>
                      <a:pt x="3342345" y="12878023"/>
                    </a:lnTo>
                    <a:close/>
                  </a:path>
                </a:pathLst>
              </a:custGeom>
              <a:solidFill>
                <a:schemeClr val="bg1">
                  <a:alpha val="66000"/>
                </a:scheme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628138" y="1009953"/>
              <a:ext cx="17905662" cy="2801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50"/>
                </a:lnSpc>
              </a:pPr>
              <a:r>
                <a:rPr lang="en-US" sz="6500" spc="-65" dirty="0">
                  <a:solidFill>
                    <a:srgbClr val="FFFFFF"/>
                  </a:solidFill>
                  <a:latin typeface="Montserrat Classic Bold"/>
                </a:rPr>
                <a:t>What are your expectations</a:t>
              </a:r>
            </a:p>
            <a:p>
              <a:pPr algn="ctr">
                <a:lnSpc>
                  <a:spcPts val="8450"/>
                </a:lnSpc>
              </a:pPr>
              <a:r>
                <a:rPr lang="en-US" sz="6500" spc="-65" dirty="0">
                  <a:solidFill>
                    <a:srgbClr val="FFFFFF"/>
                  </a:solidFill>
                  <a:latin typeface="Montserrat Classic Bold"/>
                </a:rPr>
                <a:t>for this course?</a:t>
              </a:r>
            </a:p>
          </p:txBody>
        </p:sp>
      </p:grpSp>
      <p:pic>
        <p:nvPicPr>
          <p:cNvPr id="9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76233" y="9027733"/>
            <a:ext cx="2211767" cy="22117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80171" y="571500"/>
            <a:ext cx="1162113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Write your name and background</a:t>
            </a:r>
          </a:p>
          <a:p>
            <a:pPr algn="ctr"/>
            <a:r>
              <a:rPr 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in the Q &amp; A window </a:t>
            </a:r>
            <a:endParaRPr 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2" y="0"/>
            <a:ext cx="2626477" cy="910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372600" y="865908"/>
            <a:ext cx="8193104" cy="8239992"/>
          </a:xfrm>
          <a:prstGeom prst="rect">
            <a:avLst/>
          </a:prstGeom>
          <a:solidFill>
            <a:srgbClr val="000000">
              <a:alpha val="47843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0143185" y="1257300"/>
            <a:ext cx="7422519" cy="8757494"/>
            <a:chOff x="-49488" y="771990"/>
            <a:chExt cx="9896692" cy="11676656"/>
          </a:xfrm>
        </p:grpSpPr>
        <p:sp>
          <p:nvSpPr>
            <p:cNvPr id="4" name="TextBox 4"/>
            <p:cNvSpPr txBox="1"/>
            <p:nvPr/>
          </p:nvSpPr>
          <p:spPr>
            <a:xfrm>
              <a:off x="0" y="771990"/>
              <a:ext cx="9847204" cy="1065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92"/>
                </a:lnSpc>
              </a:pPr>
              <a:r>
                <a:rPr lang="en-US" sz="4851" spc="242" dirty="0" err="1" smtClean="0">
                  <a:solidFill>
                    <a:srgbClr val="FFFFFF"/>
                  </a:solidFill>
                  <a:latin typeface="Montserrat Classic Bold"/>
                </a:rPr>
                <a:t>Oyesters</a:t>
              </a:r>
              <a:r>
                <a:rPr lang="en-US" sz="4851" spc="242" dirty="0" smtClean="0">
                  <a:solidFill>
                    <a:srgbClr val="FFFFFF"/>
                  </a:solidFill>
                  <a:latin typeface="Montserrat Classic Bold"/>
                </a:rPr>
                <a:t> Training</a:t>
              </a:r>
              <a:endParaRPr lang="en-US" sz="4851" spc="242" dirty="0">
                <a:solidFill>
                  <a:srgbClr val="FFFFFF"/>
                </a:solidFill>
                <a:latin typeface="Montserrat Classic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9488" y="2702390"/>
              <a:ext cx="9847204" cy="974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lnSpc>
                  <a:spcPts val="5745"/>
                </a:lnSpc>
                <a:buFontTx/>
                <a:buChar char="-"/>
              </a:pPr>
              <a:r>
                <a:rPr lang="en-US" sz="3830" spc="38" dirty="0" smtClean="0">
                  <a:solidFill>
                    <a:srgbClr val="FFFFFF"/>
                  </a:solidFill>
                  <a:latin typeface="Montserrat Light"/>
                </a:rPr>
                <a:t>Conducts workshops all over India</a:t>
              </a:r>
            </a:p>
            <a:p>
              <a:pPr marL="571500" indent="-571500">
                <a:lnSpc>
                  <a:spcPts val="5745"/>
                </a:lnSpc>
                <a:buFontTx/>
                <a:buChar char="-"/>
              </a:pPr>
              <a:r>
                <a:rPr lang="en-US" sz="3830" spc="38" dirty="0" smtClean="0">
                  <a:solidFill>
                    <a:srgbClr val="FFFFFF"/>
                  </a:solidFill>
                  <a:latin typeface="Montserrat Light"/>
                </a:rPr>
                <a:t>Collaborated with  IIT </a:t>
              </a:r>
              <a:r>
                <a:rPr lang="en-US" sz="3830" spc="38" dirty="0" err="1" smtClean="0">
                  <a:solidFill>
                    <a:srgbClr val="FFFFFF"/>
                  </a:solidFill>
                  <a:latin typeface="Montserrat Light"/>
                </a:rPr>
                <a:t>Bhuvaneshwar</a:t>
              </a:r>
              <a:endParaRPr lang="en-US" sz="3830" spc="38" dirty="0" smtClean="0">
                <a:solidFill>
                  <a:srgbClr val="FFFFFF"/>
                </a:solidFill>
                <a:latin typeface="Montserrat Light"/>
              </a:endParaRPr>
            </a:p>
            <a:p>
              <a:pPr marL="571500" indent="-571500">
                <a:lnSpc>
                  <a:spcPts val="5745"/>
                </a:lnSpc>
                <a:buFontTx/>
                <a:buChar char="-"/>
              </a:pPr>
              <a:r>
                <a:rPr lang="en-US" sz="3830" spc="38" dirty="0" smtClean="0">
                  <a:solidFill>
                    <a:srgbClr val="FFFFFF"/>
                  </a:solidFill>
                  <a:latin typeface="Montserrat Light"/>
                </a:rPr>
                <a:t>Conducted series of workshops in association with </a:t>
              </a:r>
              <a:r>
                <a:rPr lang="en-US" sz="3830" spc="38" dirty="0" err="1" smtClean="0">
                  <a:solidFill>
                    <a:srgbClr val="FFFFFF"/>
                  </a:solidFill>
                  <a:latin typeface="Montserrat Light"/>
                </a:rPr>
                <a:t>TechFest</a:t>
              </a:r>
              <a:r>
                <a:rPr lang="en-US" sz="3830" spc="38" dirty="0" smtClean="0">
                  <a:solidFill>
                    <a:srgbClr val="FFFFFF"/>
                  </a:solidFill>
                  <a:latin typeface="Montserrat Light"/>
                </a:rPr>
                <a:t>, IIT Mumbai</a:t>
              </a:r>
            </a:p>
            <a:p>
              <a:pPr marL="571500" indent="-571500">
                <a:lnSpc>
                  <a:spcPts val="5745"/>
                </a:lnSpc>
                <a:buFontTx/>
                <a:buChar char="-"/>
              </a:pPr>
              <a:endParaRPr lang="en-US" sz="3830" spc="38" dirty="0" smtClean="0">
                <a:solidFill>
                  <a:srgbClr val="FFFFFF"/>
                </a:solidFill>
                <a:latin typeface="Montserrat Light"/>
              </a:endParaRPr>
            </a:p>
            <a:p>
              <a:pPr marL="571500" indent="-571500">
                <a:lnSpc>
                  <a:spcPts val="5745"/>
                </a:lnSpc>
                <a:buFontTx/>
                <a:buChar char="-"/>
              </a:pPr>
              <a:endParaRPr lang="en-US" sz="3830" spc="38" dirty="0">
                <a:solidFill>
                  <a:srgbClr val="FFFFFF"/>
                </a:solidFill>
                <a:latin typeface="Montserrat Light"/>
              </a:endParaRPr>
            </a:p>
            <a:p>
              <a:pPr>
                <a:lnSpc>
                  <a:spcPts val="5745"/>
                </a:lnSpc>
              </a:pPr>
              <a:endParaRPr lang="en-US" sz="3830" spc="38" dirty="0">
                <a:solidFill>
                  <a:srgbClr val="FFFFFF"/>
                </a:solidFill>
                <a:latin typeface="Montserrat Light"/>
              </a:endParaRPr>
            </a:p>
          </p:txBody>
        </p:sp>
      </p:grpSp>
      <p:sp>
        <p:nvSpPr>
          <p:cNvPr id="6" name="AutoShape 2"/>
          <p:cNvSpPr/>
          <p:nvPr/>
        </p:nvSpPr>
        <p:spPr>
          <a:xfrm>
            <a:off x="609600" y="800100"/>
            <a:ext cx="8153400" cy="8305800"/>
          </a:xfrm>
          <a:prstGeom prst="rect">
            <a:avLst/>
          </a:prstGeom>
          <a:solidFill>
            <a:srgbClr val="000000">
              <a:alpha val="47843"/>
            </a:srgbClr>
          </a:solidFill>
        </p:spPr>
      </p:sp>
      <p:grpSp>
        <p:nvGrpSpPr>
          <p:cNvPr id="7" name="Group 3"/>
          <p:cNvGrpSpPr/>
          <p:nvPr/>
        </p:nvGrpSpPr>
        <p:grpSpPr>
          <a:xfrm>
            <a:off x="1571669" y="1191492"/>
            <a:ext cx="7422519" cy="6935192"/>
            <a:chOff x="-49488" y="771990"/>
            <a:chExt cx="9896692" cy="9246921"/>
          </a:xfrm>
        </p:grpSpPr>
        <p:sp>
          <p:nvSpPr>
            <p:cNvPr id="8" name="TextBox 4"/>
            <p:cNvSpPr txBox="1"/>
            <p:nvPr/>
          </p:nvSpPr>
          <p:spPr>
            <a:xfrm>
              <a:off x="0" y="771990"/>
              <a:ext cx="9847204" cy="1065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92"/>
                </a:lnSpc>
              </a:pPr>
              <a:r>
                <a:rPr lang="en-US" sz="4851" spc="242" dirty="0" err="1" smtClean="0">
                  <a:solidFill>
                    <a:srgbClr val="FFFFFF"/>
                  </a:solidFill>
                  <a:latin typeface="Montserrat Classic Bold"/>
                </a:rPr>
                <a:t>Diazonic</a:t>
              </a:r>
              <a:r>
                <a:rPr lang="en-US" sz="4851" spc="242" dirty="0" smtClean="0">
                  <a:solidFill>
                    <a:srgbClr val="FFFFFF"/>
                  </a:solidFill>
                  <a:latin typeface="Montserrat Classic Bold"/>
                </a:rPr>
                <a:t> Labs</a:t>
              </a:r>
              <a:endParaRPr lang="en-US" sz="4851" spc="242" dirty="0">
                <a:solidFill>
                  <a:srgbClr val="FFFFFF"/>
                </a:solidFill>
                <a:latin typeface="Montserrat Classic Bold"/>
              </a:endParaRPr>
            </a:p>
          </p:txBody>
        </p:sp>
        <p:sp>
          <p:nvSpPr>
            <p:cNvPr id="9" name="TextBox 5"/>
            <p:cNvSpPr txBox="1"/>
            <p:nvPr/>
          </p:nvSpPr>
          <p:spPr>
            <a:xfrm>
              <a:off x="-49488" y="3196533"/>
              <a:ext cx="9847204" cy="6822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lnSpc>
                  <a:spcPts val="5745"/>
                </a:lnSpc>
                <a:buFontTx/>
                <a:buChar char="-"/>
              </a:pPr>
              <a:r>
                <a:rPr lang="en-US" sz="3830" spc="38" dirty="0" smtClean="0">
                  <a:solidFill>
                    <a:srgbClr val="FFFFFF"/>
                  </a:solidFill>
                  <a:latin typeface="Montserrat Light"/>
                </a:rPr>
                <a:t>Online Technical Forum</a:t>
              </a:r>
            </a:p>
            <a:p>
              <a:pPr marL="571500" indent="-571500">
                <a:lnSpc>
                  <a:spcPts val="5745"/>
                </a:lnSpc>
                <a:buFontTx/>
                <a:buChar char="-"/>
              </a:pPr>
              <a:r>
                <a:rPr lang="en-US" sz="3830" spc="38" dirty="0" err="1" smtClean="0">
                  <a:solidFill>
                    <a:srgbClr val="FFFFFF"/>
                  </a:solidFill>
                  <a:latin typeface="Montserrat Light"/>
                </a:rPr>
                <a:t>Youtube</a:t>
              </a:r>
              <a:r>
                <a:rPr lang="en-US" sz="3830" spc="38" dirty="0" smtClean="0">
                  <a:solidFill>
                    <a:srgbClr val="FFFFFF"/>
                  </a:solidFill>
                  <a:latin typeface="Montserrat Light"/>
                </a:rPr>
                <a:t> channel</a:t>
              </a:r>
            </a:p>
            <a:p>
              <a:pPr marL="571500" indent="-571500">
                <a:lnSpc>
                  <a:spcPts val="5745"/>
                </a:lnSpc>
                <a:buFontTx/>
                <a:buChar char="-"/>
              </a:pPr>
              <a:r>
                <a:rPr lang="en-US" sz="3830" spc="38" dirty="0" err="1" smtClean="0">
                  <a:solidFill>
                    <a:srgbClr val="FFFFFF"/>
                  </a:solidFill>
                  <a:latin typeface="Montserrat Light"/>
                </a:rPr>
                <a:t>Blogpost</a:t>
              </a:r>
              <a:endParaRPr lang="en-US" sz="3830" spc="38" dirty="0" smtClean="0">
                <a:solidFill>
                  <a:srgbClr val="FFFFFF"/>
                </a:solidFill>
                <a:latin typeface="Montserrat Light"/>
              </a:endParaRPr>
            </a:p>
            <a:p>
              <a:pPr marL="571500" indent="-571500">
                <a:lnSpc>
                  <a:spcPts val="5745"/>
                </a:lnSpc>
                <a:buFontTx/>
                <a:buChar char="-"/>
              </a:pPr>
              <a:r>
                <a:rPr lang="en-US" sz="3830" spc="38" dirty="0" smtClean="0">
                  <a:solidFill>
                    <a:srgbClr val="FFFFFF"/>
                  </a:solidFill>
                  <a:latin typeface="Montserrat Light"/>
                </a:rPr>
                <a:t>Facebook Group</a:t>
              </a:r>
            </a:p>
            <a:p>
              <a:pPr marL="571500" indent="-571500">
                <a:lnSpc>
                  <a:spcPts val="5745"/>
                </a:lnSpc>
                <a:buFontTx/>
                <a:buChar char="-"/>
              </a:pPr>
              <a:endParaRPr lang="en-US" sz="3830" spc="38" dirty="0" smtClean="0">
                <a:solidFill>
                  <a:srgbClr val="FFFFFF"/>
                </a:solidFill>
                <a:latin typeface="Montserrat Light"/>
              </a:endParaRPr>
            </a:p>
            <a:p>
              <a:pPr marL="571500" indent="-571500">
                <a:lnSpc>
                  <a:spcPts val="5745"/>
                </a:lnSpc>
                <a:buFontTx/>
                <a:buChar char="-"/>
              </a:pPr>
              <a:endParaRPr lang="en-US" sz="3830" spc="38" dirty="0">
                <a:solidFill>
                  <a:srgbClr val="FFFFFF"/>
                </a:solidFill>
                <a:latin typeface="Montserrat Light"/>
              </a:endParaRPr>
            </a:p>
            <a:p>
              <a:pPr>
                <a:lnSpc>
                  <a:spcPts val="5745"/>
                </a:lnSpc>
              </a:pPr>
              <a:endParaRPr lang="en-US" sz="3830" spc="38" dirty="0">
                <a:solidFill>
                  <a:srgbClr val="FFFFFF"/>
                </a:solidFill>
                <a:latin typeface="Montserrat Light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449100" y="7709981"/>
            <a:ext cx="6846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www.youtube.com/diazoniclabs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658600" y="8002369"/>
            <a:ext cx="3292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www.oyesters.in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2" y="0"/>
            <a:ext cx="2626477" cy="910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076233" y="9027733"/>
            <a:ext cx="2211767" cy="221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5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054" t="10837" r="2061" b="751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31706" y="1028700"/>
            <a:ext cx="12355861" cy="6610093"/>
            <a:chOff x="0" y="0"/>
            <a:chExt cx="16474481" cy="881345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6474481" cy="8813457"/>
              <a:chOff x="0" y="0"/>
              <a:chExt cx="11124294" cy="595123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1124294" cy="5951234"/>
              </a:xfrm>
              <a:custGeom>
                <a:avLst/>
                <a:gdLst/>
                <a:ahLst/>
                <a:cxnLst/>
                <a:rect l="l" t="t" r="r" b="b"/>
                <a:pathLst>
                  <a:path w="11124294" h="5951234">
                    <a:moveTo>
                      <a:pt x="0" y="0"/>
                    </a:moveTo>
                    <a:lnTo>
                      <a:pt x="0" y="5951234"/>
                    </a:lnTo>
                    <a:lnTo>
                      <a:pt x="11124294" y="5951234"/>
                    </a:lnTo>
                    <a:lnTo>
                      <a:pt x="11124294" y="0"/>
                    </a:lnTo>
                    <a:lnTo>
                      <a:pt x="0" y="0"/>
                    </a:lnTo>
                    <a:close/>
                    <a:moveTo>
                      <a:pt x="11063334" y="5890273"/>
                    </a:moveTo>
                    <a:lnTo>
                      <a:pt x="59690" y="5890273"/>
                    </a:lnTo>
                    <a:lnTo>
                      <a:pt x="59690" y="59690"/>
                    </a:lnTo>
                    <a:lnTo>
                      <a:pt x="11063334" y="59690"/>
                    </a:lnTo>
                    <a:lnTo>
                      <a:pt x="11063334" y="5890273"/>
                    </a:lnTo>
                    <a:close/>
                  </a:path>
                </a:pathLst>
              </a:custGeom>
              <a:solidFill>
                <a:srgbClr val="FFFFFF">
                  <a:alpha val="19607"/>
                </a:srgbClr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881671" y="788567"/>
              <a:ext cx="14584374" cy="7591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4000" spc="380" dirty="0">
                  <a:solidFill>
                    <a:srgbClr val="FFFFFF"/>
                  </a:solidFill>
                  <a:latin typeface="Architects Daughter" charset="0"/>
                </a:rPr>
                <a:t>IF YOU DON’T COME OUT OF THIS LOCKDOWN WITH:</a:t>
              </a:r>
            </a:p>
            <a:p>
              <a:pPr>
                <a:lnSpc>
                  <a:spcPts val="4799"/>
                </a:lnSpc>
              </a:pPr>
              <a:r>
                <a:rPr lang="en-US" sz="4000" spc="380" dirty="0">
                  <a:solidFill>
                    <a:srgbClr val="FFFFFF"/>
                  </a:solidFill>
                  <a:latin typeface="Architects Daughter" charset="0"/>
                </a:rPr>
                <a:t> </a:t>
              </a:r>
            </a:p>
            <a:p>
              <a:pPr>
                <a:lnSpc>
                  <a:spcPts val="4799"/>
                </a:lnSpc>
              </a:pPr>
              <a:r>
                <a:rPr lang="en-US" sz="4000" spc="380" dirty="0">
                  <a:solidFill>
                    <a:srgbClr val="FFFFFF"/>
                  </a:solidFill>
                  <a:latin typeface="Architects Daughter" charset="0"/>
                </a:rPr>
                <a:t>A NEW SKILL, </a:t>
              </a:r>
            </a:p>
            <a:p>
              <a:pPr>
                <a:lnSpc>
                  <a:spcPts val="4799"/>
                </a:lnSpc>
              </a:pPr>
              <a:r>
                <a:rPr lang="en-US" sz="4000" spc="380" dirty="0">
                  <a:solidFill>
                    <a:srgbClr val="FFFFFF"/>
                  </a:solidFill>
                  <a:latin typeface="Architects Daughter" charset="0"/>
                </a:rPr>
                <a:t>MORE KNOWLEDGE, </a:t>
              </a:r>
              <a:endParaRPr lang="en-US" sz="4000" spc="380" dirty="0" smtClean="0">
                <a:solidFill>
                  <a:srgbClr val="FFFFFF"/>
                </a:solidFill>
                <a:latin typeface="Architects Daughter" charset="0"/>
              </a:endParaRPr>
            </a:p>
            <a:p>
              <a:pPr>
                <a:lnSpc>
                  <a:spcPts val="4799"/>
                </a:lnSpc>
              </a:pPr>
              <a:r>
                <a:rPr lang="en-US" sz="4000" spc="380" dirty="0" smtClean="0">
                  <a:solidFill>
                    <a:srgbClr val="FFFFFF"/>
                  </a:solidFill>
                  <a:latin typeface="Architects Daughter" charset="0"/>
                </a:rPr>
                <a:t>BETTER </a:t>
              </a:r>
              <a:r>
                <a:rPr lang="en-US" sz="4000" spc="380" dirty="0">
                  <a:solidFill>
                    <a:srgbClr val="FFFFFF"/>
                  </a:solidFill>
                  <a:latin typeface="Architects Daughter" charset="0"/>
                </a:rPr>
                <a:t>HEALTH &amp; FITNESS, </a:t>
              </a:r>
            </a:p>
            <a:p>
              <a:pPr>
                <a:lnSpc>
                  <a:spcPts val="4799"/>
                </a:lnSpc>
              </a:pPr>
              <a:endParaRPr lang="en-US" sz="2000" spc="380" dirty="0">
                <a:solidFill>
                  <a:srgbClr val="FFFFFF"/>
                </a:solidFill>
                <a:latin typeface="Architects Daughter" charset="0"/>
              </a:endParaRPr>
            </a:p>
            <a:p>
              <a:pPr>
                <a:lnSpc>
                  <a:spcPts val="4799"/>
                </a:lnSpc>
              </a:pPr>
              <a:r>
                <a:rPr lang="en-US" sz="4800" spc="760" dirty="0">
                  <a:solidFill>
                    <a:srgbClr val="FFFFFF"/>
                  </a:solidFill>
                  <a:latin typeface="Architects Daughter" charset="0"/>
                </a:rPr>
                <a:t>YOU NEVER LACKED TIME. </a:t>
              </a:r>
            </a:p>
            <a:p>
              <a:pPr>
                <a:lnSpc>
                  <a:spcPts val="4799"/>
                </a:lnSpc>
              </a:pPr>
              <a:r>
                <a:rPr lang="en-US" sz="4800" spc="760" dirty="0">
                  <a:solidFill>
                    <a:srgbClr val="FFFFFF"/>
                  </a:solidFill>
                  <a:latin typeface="Architects Daughter" charset="0"/>
                </a:rPr>
                <a:t>YOU LACKED </a:t>
              </a:r>
              <a:r>
                <a:rPr lang="en-US" sz="4800" spc="760" dirty="0">
                  <a:solidFill>
                    <a:srgbClr val="FFDE59"/>
                  </a:solidFill>
                  <a:latin typeface="Architects Daughter" charset="0"/>
                </a:rPr>
                <a:t>DISCIPLINE</a:t>
              </a:r>
              <a:r>
                <a:rPr lang="en-US" sz="8000" spc="760" dirty="0">
                  <a:solidFill>
                    <a:srgbClr val="FFDE59"/>
                  </a:solidFill>
                  <a:latin typeface="Architects Daughter" charset="0"/>
                </a:rPr>
                <a:t>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31706" y="7907695"/>
            <a:ext cx="13815691" cy="1350605"/>
            <a:chOff x="0" y="0"/>
            <a:chExt cx="18420922" cy="1800807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18420922" cy="1800807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94143" y="491252"/>
              <a:ext cx="15775983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spc="340">
                  <a:solidFill>
                    <a:srgbClr val="10609D"/>
                  </a:solidFill>
                  <a:latin typeface="Montserrat Classic"/>
                </a:rPr>
                <a:t>MOTIVATIONAL QUOTE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890674" y="555619"/>
            <a:ext cx="4820656" cy="3663698"/>
          </a:xfrm>
          <a:prstGeom prst="rect">
            <a:avLst/>
          </a:prstGeom>
        </p:spPr>
      </p:pic>
      <p:pic>
        <p:nvPicPr>
          <p:cNvPr id="10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076233" y="8799133"/>
            <a:ext cx="2211767" cy="2211767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5" y="9258300"/>
            <a:ext cx="2626477" cy="910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40803" y="581891"/>
            <a:ext cx="885043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Flow of the Webinar</a:t>
            </a:r>
            <a:endParaRPr lang="en-US" sz="80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34312" y="6134100"/>
            <a:ext cx="638508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3. Demo on ML using </a:t>
            </a:r>
          </a:p>
          <a:p>
            <a:pPr algn="ctr"/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Computer Vision</a:t>
            </a:r>
            <a:endParaRPr lang="en-US" sz="5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34312" y="3133928"/>
            <a:ext cx="677108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914400" indent="-914400" algn="ctr">
              <a:buAutoNum type="arabicPeriod"/>
            </a:pPr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Simple Calculator – </a:t>
            </a:r>
          </a:p>
          <a:p>
            <a:pPr algn="ctr"/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Hands on</a:t>
            </a:r>
            <a:endParaRPr lang="en-US" sz="5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26813" y="5988597"/>
            <a:ext cx="600517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4. Machine Learning</a:t>
            </a:r>
          </a:p>
          <a:p>
            <a:pPr algn="ctr"/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Course (7 Days)</a:t>
            </a:r>
            <a:endParaRPr lang="en-US" sz="5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36157" y="3162300"/>
            <a:ext cx="4794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2. </a:t>
            </a:r>
            <a:r>
              <a:rPr lang="en-US" sz="5400" b="1" cap="none" spc="0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Kahoot</a:t>
            </a:r>
            <a:r>
              <a:rPr lang="en-US" sz="54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 Game</a:t>
            </a:r>
            <a:endParaRPr lang="en-US" sz="5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2" y="41565"/>
            <a:ext cx="2626477" cy="910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79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97528" y="-169247"/>
            <a:ext cx="9689430" cy="10796629"/>
          </a:xfrm>
          <a:prstGeom prst="rect">
            <a:avLst/>
          </a:prstGeom>
          <a:solidFill>
            <a:srgbClr val="000000">
              <a:alpha val="47843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9759597" y="1257300"/>
            <a:ext cx="7422519" cy="6564585"/>
            <a:chOff x="-49488" y="771990"/>
            <a:chExt cx="9896692" cy="8752780"/>
          </a:xfrm>
        </p:grpSpPr>
        <p:sp>
          <p:nvSpPr>
            <p:cNvPr id="4" name="TextBox 4"/>
            <p:cNvSpPr txBox="1"/>
            <p:nvPr/>
          </p:nvSpPr>
          <p:spPr>
            <a:xfrm>
              <a:off x="0" y="771990"/>
              <a:ext cx="9847204" cy="1065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92"/>
                </a:lnSpc>
              </a:pPr>
              <a:r>
                <a:rPr lang="en-US" sz="4851" spc="242" dirty="0">
                  <a:solidFill>
                    <a:srgbClr val="FFFFFF"/>
                  </a:solidFill>
                  <a:latin typeface="Montserrat Classic Bold"/>
                </a:rPr>
                <a:t>Outline of topics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9488" y="2702390"/>
              <a:ext cx="9847204" cy="6822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45"/>
                </a:lnSpc>
              </a:pPr>
              <a:r>
                <a:rPr lang="en-US" sz="3830" spc="38" dirty="0">
                  <a:solidFill>
                    <a:srgbClr val="FFFFFF"/>
                  </a:solidFill>
                  <a:latin typeface="Montserrat Light"/>
                </a:rPr>
                <a:t>- What is Python?</a:t>
              </a:r>
            </a:p>
            <a:p>
              <a:pPr>
                <a:lnSpc>
                  <a:spcPts val="5745"/>
                </a:lnSpc>
              </a:pPr>
              <a:r>
                <a:rPr lang="en-US" sz="3830" spc="38" dirty="0">
                  <a:solidFill>
                    <a:srgbClr val="FFFFFF"/>
                  </a:solidFill>
                  <a:latin typeface="Montserrat Light"/>
                </a:rPr>
                <a:t>- Features of Python</a:t>
              </a:r>
            </a:p>
            <a:p>
              <a:pPr>
                <a:lnSpc>
                  <a:spcPts val="5745"/>
                </a:lnSpc>
              </a:pPr>
              <a:r>
                <a:rPr lang="en-US" sz="3830" spc="38" dirty="0">
                  <a:solidFill>
                    <a:srgbClr val="FFFFFF"/>
                  </a:solidFill>
                  <a:latin typeface="Montserrat Light"/>
                </a:rPr>
                <a:t>- Companies using Python</a:t>
              </a:r>
            </a:p>
            <a:p>
              <a:pPr>
                <a:lnSpc>
                  <a:spcPts val="5745"/>
                </a:lnSpc>
              </a:pPr>
              <a:r>
                <a:rPr lang="en-US" sz="3830" spc="38" dirty="0">
                  <a:solidFill>
                    <a:srgbClr val="FFFFFF"/>
                  </a:solidFill>
                  <a:latin typeface="Montserrat Light"/>
                </a:rPr>
                <a:t>- Applications of Python</a:t>
              </a:r>
            </a:p>
            <a:p>
              <a:pPr>
                <a:lnSpc>
                  <a:spcPts val="5745"/>
                </a:lnSpc>
              </a:pPr>
              <a:r>
                <a:rPr lang="en-US" sz="3830" spc="38" dirty="0">
                  <a:solidFill>
                    <a:srgbClr val="FFFFFF"/>
                  </a:solidFill>
                  <a:latin typeface="Montserrat Light"/>
                </a:rPr>
                <a:t>- Variables and </a:t>
              </a:r>
              <a:r>
                <a:rPr lang="en-US" sz="3830" spc="38" dirty="0" err="1" smtClean="0">
                  <a:solidFill>
                    <a:srgbClr val="FFFFFF"/>
                  </a:solidFill>
                  <a:latin typeface="Montserrat Light"/>
                </a:rPr>
                <a:t>Datatypes</a:t>
              </a:r>
              <a:endParaRPr lang="en-US" sz="3830" spc="38" dirty="0">
                <a:solidFill>
                  <a:srgbClr val="FFFFFF"/>
                </a:solidFill>
                <a:latin typeface="Montserrat Light"/>
              </a:endParaRPr>
            </a:p>
            <a:p>
              <a:pPr>
                <a:lnSpc>
                  <a:spcPts val="5745"/>
                </a:lnSpc>
              </a:pPr>
              <a:r>
                <a:rPr lang="en-US" sz="3830" spc="38" dirty="0">
                  <a:solidFill>
                    <a:srgbClr val="FFFFFF"/>
                  </a:solidFill>
                  <a:latin typeface="Montserrat Light"/>
                </a:rPr>
                <a:t>- </a:t>
              </a:r>
              <a:r>
                <a:rPr lang="en-US" sz="3830" spc="38" dirty="0" smtClean="0">
                  <a:solidFill>
                    <a:srgbClr val="FFFFFF"/>
                  </a:solidFill>
                  <a:latin typeface="Montserrat Light"/>
                </a:rPr>
                <a:t>Functions</a:t>
              </a:r>
              <a:r>
                <a:rPr lang="en-US" sz="3830" spc="38" dirty="0">
                  <a:solidFill>
                    <a:srgbClr val="FFFFFF"/>
                  </a:solidFill>
                  <a:latin typeface="Montserrat Light"/>
                </a:rPr>
                <a:t> </a:t>
              </a:r>
            </a:p>
            <a:p>
              <a:pPr>
                <a:lnSpc>
                  <a:spcPts val="5745"/>
                </a:lnSpc>
              </a:pPr>
              <a:endParaRPr lang="en-US" sz="3830" spc="38" dirty="0">
                <a:solidFill>
                  <a:srgbClr val="FFFFFF"/>
                </a:solidFill>
                <a:latin typeface="Montserrat Light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-2014626">
            <a:off x="-1110305" y="1593810"/>
            <a:ext cx="8286645" cy="8362705"/>
            <a:chOff x="0" y="0"/>
            <a:chExt cx="7460676" cy="75291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60676" cy="7529155"/>
            </a:xfrm>
            <a:custGeom>
              <a:avLst/>
              <a:gdLst/>
              <a:ahLst/>
              <a:cxnLst/>
              <a:rect l="l" t="t" r="r" b="b"/>
              <a:pathLst>
                <a:path w="7460676" h="7529155">
                  <a:moveTo>
                    <a:pt x="0" y="0"/>
                  </a:moveTo>
                  <a:lnTo>
                    <a:pt x="0" y="7529155"/>
                  </a:lnTo>
                  <a:lnTo>
                    <a:pt x="7460676" y="7529155"/>
                  </a:lnTo>
                  <a:lnTo>
                    <a:pt x="7460676" y="0"/>
                  </a:lnTo>
                  <a:lnTo>
                    <a:pt x="0" y="0"/>
                  </a:lnTo>
                  <a:close/>
                  <a:moveTo>
                    <a:pt x="7399716" y="7468195"/>
                  </a:moveTo>
                  <a:lnTo>
                    <a:pt x="59690" y="7468195"/>
                  </a:lnTo>
                  <a:lnTo>
                    <a:pt x="59690" y="59690"/>
                  </a:lnTo>
                  <a:lnTo>
                    <a:pt x="7399716" y="59690"/>
                  </a:lnTo>
                  <a:lnTo>
                    <a:pt x="7399716" y="7468195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120009" y="7734300"/>
            <a:ext cx="15167991" cy="1350605"/>
            <a:chOff x="0" y="0"/>
            <a:chExt cx="23491596" cy="1800807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23491596" cy="1800807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2743" y="491252"/>
              <a:ext cx="22478850" cy="8207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4000" spc="340" dirty="0" smtClean="0">
                  <a:solidFill>
                    <a:srgbClr val="004AAD"/>
                  </a:solidFill>
                  <a:latin typeface="Montserrat Classic"/>
                </a:rPr>
                <a:t>PYTHON PROGRAMMING – HANDS ON TRAINING</a:t>
              </a:r>
              <a:endParaRPr lang="en-US" sz="4000" spc="340" dirty="0">
                <a:solidFill>
                  <a:srgbClr val="004AAD"/>
                </a:solidFill>
                <a:latin typeface="Montserrat Classic"/>
              </a:endParaRP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76233" y="8646317"/>
            <a:ext cx="2211767" cy="221176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8937" y="3657437"/>
            <a:ext cx="5728160" cy="97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50"/>
              </a:lnSpc>
            </a:pPr>
            <a:r>
              <a:rPr lang="en-US" sz="6500" spc="-65" dirty="0" smtClean="0">
                <a:solidFill>
                  <a:srgbClr val="FFFFFF"/>
                </a:solidFill>
                <a:latin typeface="Montserrat Classic Bold"/>
              </a:rPr>
              <a:t>Overview</a:t>
            </a:r>
            <a:endParaRPr lang="en-US" sz="6500" spc="-65" dirty="0">
              <a:solidFill>
                <a:srgbClr val="FFFFFF"/>
              </a:solidFill>
              <a:latin typeface="Montserrat Classic Bold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2" y="0"/>
            <a:ext cx="2626477" cy="910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967878" y="3025278"/>
            <a:ext cx="8229600" cy="4236444"/>
            <a:chOff x="0" y="0"/>
            <a:chExt cx="7409317" cy="3814178"/>
          </a:xfrm>
          <a:solidFill>
            <a:schemeClr val="bg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7409317" cy="3814178"/>
            </a:xfrm>
            <a:custGeom>
              <a:avLst/>
              <a:gdLst/>
              <a:ahLst/>
              <a:cxnLst/>
              <a:rect l="l" t="t" r="r" b="b"/>
              <a:pathLst>
                <a:path w="7409317" h="3814178">
                  <a:moveTo>
                    <a:pt x="0" y="0"/>
                  </a:moveTo>
                  <a:lnTo>
                    <a:pt x="0" y="3814178"/>
                  </a:lnTo>
                  <a:lnTo>
                    <a:pt x="7409317" y="3814178"/>
                  </a:lnTo>
                  <a:lnTo>
                    <a:pt x="7409317" y="0"/>
                  </a:lnTo>
                  <a:lnTo>
                    <a:pt x="0" y="0"/>
                  </a:lnTo>
                  <a:close/>
                  <a:moveTo>
                    <a:pt x="7348357" y="3753218"/>
                  </a:moveTo>
                  <a:lnTo>
                    <a:pt x="59690" y="3753218"/>
                  </a:lnTo>
                  <a:lnTo>
                    <a:pt x="59690" y="59690"/>
                  </a:lnTo>
                  <a:lnTo>
                    <a:pt x="7348357" y="59690"/>
                  </a:lnTo>
                  <a:lnTo>
                    <a:pt x="7348357" y="3753218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AutoShape 4"/>
          <p:cNvSpPr/>
          <p:nvPr/>
        </p:nvSpPr>
        <p:spPr>
          <a:xfrm>
            <a:off x="6305990" y="1199084"/>
            <a:ext cx="12294489" cy="3809542"/>
          </a:xfrm>
          <a:prstGeom prst="rect">
            <a:avLst/>
          </a:prstGeom>
          <a:solidFill>
            <a:srgbClr val="1F1F12">
              <a:alpha val="70980"/>
            </a:srgbClr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30780" y="6079055"/>
            <a:ext cx="6283672" cy="182226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-5400000">
            <a:off x="-482574" y="4618038"/>
            <a:ext cx="7192317" cy="105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50"/>
              </a:lnSpc>
            </a:pPr>
            <a:r>
              <a:rPr lang="en-US" sz="6500" spc="-65">
                <a:solidFill>
                  <a:srgbClr val="FFFFFF"/>
                </a:solidFill>
                <a:latin typeface="Montserrat Classic Bold"/>
              </a:rPr>
              <a:t>What is Python?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279420" y="1739242"/>
            <a:ext cx="10708431" cy="2729224"/>
            <a:chOff x="0" y="0"/>
            <a:chExt cx="14277909" cy="3638965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14277909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20"/>
                </a:lnSpc>
              </a:pPr>
              <a:r>
                <a:rPr lang="en-US" sz="3800" spc="190">
                  <a:solidFill>
                    <a:srgbClr val="FFFFFF"/>
                  </a:solidFill>
                  <a:latin typeface="Montserrat Classic Bold"/>
                </a:rPr>
                <a:t>Introduction to Python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419640"/>
              <a:ext cx="14277909" cy="2219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 dirty="0" err="1">
                  <a:solidFill>
                    <a:srgbClr val="FFFFFF"/>
                  </a:solidFill>
                  <a:latin typeface="Montserrat Light"/>
                </a:rPr>
                <a:t>Intrepreted</a:t>
              </a:r>
              <a:r>
                <a:rPr lang="en-US" sz="3000" spc="30" dirty="0">
                  <a:solidFill>
                    <a:srgbClr val="FFFFFF"/>
                  </a:solidFill>
                  <a:latin typeface="Montserrat Light"/>
                </a:rPr>
                <a:t> High Level Language</a:t>
              </a:r>
            </a:p>
            <a:p>
              <a:pPr>
                <a:lnSpc>
                  <a:spcPts val="4500"/>
                </a:lnSpc>
              </a:pPr>
              <a:r>
                <a:rPr lang="en-US" sz="3000" spc="30" dirty="0">
                  <a:solidFill>
                    <a:srgbClr val="FFFFFF"/>
                  </a:solidFill>
                  <a:latin typeface="Montserrat Light"/>
                </a:rPr>
                <a:t>Created by Guido </a:t>
              </a:r>
              <a:r>
                <a:rPr lang="en-US" sz="3000" spc="30" dirty="0" err="1">
                  <a:solidFill>
                    <a:srgbClr val="FFFFFF"/>
                  </a:solidFill>
                  <a:latin typeface="Montserrat Light"/>
                </a:rPr>
                <a:t>Rossum</a:t>
              </a:r>
              <a:r>
                <a:rPr lang="en-US" sz="3000" spc="30" dirty="0">
                  <a:solidFill>
                    <a:srgbClr val="FFFFFF"/>
                  </a:solidFill>
                  <a:latin typeface="Montserrat Light"/>
                </a:rPr>
                <a:t> in 1989 as a Hobby project</a:t>
              </a:r>
            </a:p>
            <a:p>
              <a:pPr>
                <a:lnSpc>
                  <a:spcPts val="4500"/>
                </a:lnSpc>
              </a:pPr>
              <a:endParaRPr lang="en-US" sz="3000" spc="30" dirty="0">
                <a:solidFill>
                  <a:srgbClr val="FFFFFF"/>
                </a:solidFill>
                <a:latin typeface="Montserrat Light"/>
              </a:endParaRPr>
            </a:p>
          </p:txBody>
        </p:sp>
      </p:grpSp>
      <p:pic>
        <p:nvPicPr>
          <p:cNvPr id="10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076233" y="8646317"/>
            <a:ext cx="2211767" cy="2211767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2" y="0"/>
            <a:ext cx="2626477" cy="910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34200" y="419100"/>
            <a:ext cx="11506633" cy="8229600"/>
            <a:chOff x="0" y="0"/>
            <a:chExt cx="10359712" cy="74093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59713" cy="7409317"/>
            </a:xfrm>
            <a:custGeom>
              <a:avLst/>
              <a:gdLst/>
              <a:ahLst/>
              <a:cxnLst/>
              <a:rect l="l" t="t" r="r" b="b"/>
              <a:pathLst>
                <a:path w="10359713" h="7409317">
                  <a:moveTo>
                    <a:pt x="0" y="0"/>
                  </a:moveTo>
                  <a:lnTo>
                    <a:pt x="0" y="7409317"/>
                  </a:lnTo>
                  <a:lnTo>
                    <a:pt x="10359713" y="7409317"/>
                  </a:lnTo>
                  <a:lnTo>
                    <a:pt x="10359713" y="0"/>
                  </a:lnTo>
                  <a:lnTo>
                    <a:pt x="0" y="0"/>
                  </a:lnTo>
                  <a:close/>
                  <a:moveTo>
                    <a:pt x="10298752" y="7348357"/>
                  </a:moveTo>
                  <a:lnTo>
                    <a:pt x="59690" y="7348357"/>
                  </a:lnTo>
                  <a:lnTo>
                    <a:pt x="59690" y="59690"/>
                  </a:lnTo>
                  <a:lnTo>
                    <a:pt x="10298753" y="59690"/>
                  </a:lnTo>
                  <a:lnTo>
                    <a:pt x="10298753" y="734835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8070438" y="1029639"/>
            <a:ext cx="10217562" cy="6740141"/>
          </a:xfrm>
          <a:prstGeom prst="rect">
            <a:avLst/>
          </a:prstGeom>
          <a:solidFill>
            <a:srgbClr val="1F1F12">
              <a:alpha val="62745"/>
            </a:srgbClr>
          </a:solidFill>
        </p:spPr>
      </p:sp>
      <p:grpSp>
        <p:nvGrpSpPr>
          <p:cNvPr id="6" name="Group 6"/>
          <p:cNvGrpSpPr/>
          <p:nvPr/>
        </p:nvGrpSpPr>
        <p:grpSpPr>
          <a:xfrm>
            <a:off x="8070438" y="1557068"/>
            <a:ext cx="9777993" cy="5912939"/>
            <a:chOff x="0" y="-114300"/>
            <a:chExt cx="13037324" cy="7883918"/>
          </a:xfrm>
        </p:grpSpPr>
        <p:sp>
          <p:nvSpPr>
            <p:cNvPr id="7" name="TextBox 7"/>
            <p:cNvSpPr txBox="1"/>
            <p:nvPr/>
          </p:nvSpPr>
          <p:spPr>
            <a:xfrm>
              <a:off x="0" y="-114300"/>
              <a:ext cx="13037324" cy="1272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04"/>
                </a:lnSpc>
              </a:pPr>
              <a:r>
                <a:rPr lang="en-US" sz="5788" spc="289">
                  <a:solidFill>
                    <a:srgbClr val="FFFFFF"/>
                  </a:solidFill>
                  <a:latin typeface="Montserrat Classic Bold"/>
                </a:rPr>
                <a:t>Features of Python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13940"/>
              <a:ext cx="13037324" cy="5755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855"/>
                </a:lnSpc>
              </a:pPr>
              <a:r>
                <a:rPr lang="en-US" sz="4570" spc="45" dirty="0">
                  <a:solidFill>
                    <a:srgbClr val="FFFFFF"/>
                  </a:solidFill>
                  <a:latin typeface="Montserrat Light"/>
                </a:rPr>
                <a:t>Simple and Easy to understand</a:t>
              </a:r>
            </a:p>
            <a:p>
              <a:pPr algn="r">
                <a:lnSpc>
                  <a:spcPts val="6855"/>
                </a:lnSpc>
              </a:pPr>
              <a:r>
                <a:rPr lang="en-US" sz="4570" spc="45" dirty="0">
                  <a:solidFill>
                    <a:srgbClr val="FFFFFF"/>
                  </a:solidFill>
                  <a:latin typeface="Montserrat Light"/>
                </a:rPr>
                <a:t>Free and Open Source</a:t>
              </a:r>
            </a:p>
            <a:p>
              <a:pPr algn="r">
                <a:lnSpc>
                  <a:spcPts val="6855"/>
                </a:lnSpc>
              </a:pPr>
              <a:r>
                <a:rPr lang="en-US" sz="4570" spc="45" dirty="0">
                  <a:solidFill>
                    <a:srgbClr val="FFFFFF"/>
                  </a:solidFill>
                  <a:latin typeface="Montserrat Light"/>
                </a:rPr>
                <a:t>High- Level Language</a:t>
              </a:r>
            </a:p>
            <a:p>
              <a:pPr algn="r">
                <a:lnSpc>
                  <a:spcPts val="6855"/>
                </a:lnSpc>
              </a:pPr>
              <a:r>
                <a:rPr lang="en-US" sz="4570" spc="45" dirty="0">
                  <a:solidFill>
                    <a:srgbClr val="FFFFFF"/>
                  </a:solidFill>
                  <a:latin typeface="Montserrat Light"/>
                </a:rPr>
                <a:t>Portable and Extensible</a:t>
              </a:r>
            </a:p>
            <a:p>
              <a:pPr algn="r">
                <a:lnSpc>
                  <a:spcPts val="6855"/>
                </a:lnSpc>
              </a:pPr>
              <a:r>
                <a:rPr lang="en-US" sz="4570" spc="45" dirty="0">
                  <a:solidFill>
                    <a:srgbClr val="FFFFFF"/>
                  </a:solidFill>
                  <a:latin typeface="Montserrat Light"/>
                </a:rPr>
                <a:t>Supports multi-styles</a:t>
              </a:r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1557068"/>
            <a:ext cx="4305157" cy="430515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55" y="7048500"/>
            <a:ext cx="5731027" cy="23053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076233" y="8646317"/>
            <a:ext cx="2211767" cy="2211767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2" y="0"/>
            <a:ext cx="2626477" cy="910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181100"/>
            <a:ext cx="13498084" cy="858373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/>
        </p:spPr>
      </p:pic>
      <p:pic>
        <p:nvPicPr>
          <p:cNvPr id="3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076233" y="8646317"/>
            <a:ext cx="2211767" cy="22117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2" y="0"/>
            <a:ext cx="2626477" cy="910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575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278</Words>
  <Application>Microsoft Office PowerPoint</Application>
  <PresentationFormat>Custom</PresentationFormat>
  <Paragraphs>81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Open Sans Extra Bold</vt:lpstr>
      <vt:lpstr>League Spartan Bold</vt:lpstr>
      <vt:lpstr>Montserrat Light</vt:lpstr>
      <vt:lpstr>Montserrat Classic Bold</vt:lpstr>
      <vt:lpstr>Montserrat Classic</vt:lpstr>
      <vt:lpstr>Architects Daughter</vt:lpstr>
      <vt:lpstr>Lato</vt:lpstr>
      <vt:lpstr>League Spartan</vt:lpstr>
      <vt:lpstr>Rage Italic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Diazonic Opening PPT</dc:title>
  <dc:creator>Administrator</dc:creator>
  <cp:lastModifiedBy>Administrator</cp:lastModifiedBy>
  <cp:revision>21</cp:revision>
  <dcterms:created xsi:type="dcterms:W3CDTF">2006-08-16T00:00:00Z</dcterms:created>
  <dcterms:modified xsi:type="dcterms:W3CDTF">2020-04-16T17:24:21Z</dcterms:modified>
  <dc:identifier>DAD3dMB3ViE</dc:identifier>
</cp:coreProperties>
</file>